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48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jshree  Singh" userId="de047ba4-77a8-44bc-9bcd-5a6a1a875061" providerId="ADAL" clId="{EF8D35E7-6007-452A-ACB2-90D6079DA15C}"/>
    <pc:docChg chg="custSel modSld">
      <pc:chgData name="Rajshree  Singh" userId="de047ba4-77a8-44bc-9bcd-5a6a1a875061" providerId="ADAL" clId="{EF8D35E7-6007-452A-ACB2-90D6079DA15C}" dt="2026-08-01T02:26:59.584" v="32" actId="20577"/>
      <pc:docMkLst>
        <pc:docMk/>
      </pc:docMkLst>
      <pc:sldChg chg="modSp mod">
        <pc:chgData name="Rajshree  Singh" userId="de047ba4-77a8-44bc-9bcd-5a6a1a875061" providerId="ADAL" clId="{EF8D35E7-6007-452A-ACB2-90D6079DA15C}" dt="2026-08-01T02:26:59.584" v="32" actId="20577"/>
        <pc:sldMkLst>
          <pc:docMk/>
          <pc:sldMk cId="2140493079" sldId="257"/>
        </pc:sldMkLst>
        <pc:graphicFrameChg chg="modGraphic">
          <ac:chgData name="Rajshree  Singh" userId="de047ba4-77a8-44bc-9bcd-5a6a1a875061" providerId="ADAL" clId="{EF8D35E7-6007-452A-ACB2-90D6079DA15C}" dt="2026-08-01T02:26:59.584" v="32" actId="20577"/>
          <ac:graphicFrameMkLst>
            <pc:docMk/>
            <pc:sldMk cId="2140493079" sldId="257"/>
            <ac:graphicFrameMk id="20" creationId="{00000000-0000-0000-0000-00000000000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D59C6-0280-2923-648B-585158E224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532374-119F-4F61-FAB1-4E0062C401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527BF-D761-AF62-498F-877236929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4AAC2-7DF5-4E97-BCF8-465BC6B928AF}" type="datetimeFigureOut">
              <a:rPr lang="en-SG" smtClean="0"/>
              <a:t>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940306-70C4-FEAB-C437-767418F72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86EB9-4EF7-6B66-3884-8923BA27F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C38A-26BF-4DF5-BB7E-E60850E487C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6321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BA037-3B8C-6BB7-50D6-0D1B232F0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FA8F59-83D5-E63C-4073-A92F4BD5C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A7202-0B82-B422-9D8B-BEA3F11B9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4AAC2-7DF5-4E97-BCF8-465BC6B928AF}" type="datetimeFigureOut">
              <a:rPr lang="en-SG" smtClean="0"/>
              <a:t>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0DC8C-5965-87F3-88DC-4878B34B6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C48D9-50FD-DA38-AFBB-4F9D404B1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C38A-26BF-4DF5-BB7E-E60850E487C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00255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E19EBC-FACD-B4E0-CC14-40082F551E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810F48-66F0-F05A-84DC-4DCD4A989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167A7-9B5B-2FD0-47CF-D05684CDF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4AAC2-7DF5-4E97-BCF8-465BC6B928AF}" type="datetimeFigureOut">
              <a:rPr lang="en-SG" smtClean="0"/>
              <a:t>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EEDF0-C4CA-6F32-8ED0-1FAC78FC7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EB6C4-16F9-CF2C-DCB3-888AC2240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C38A-26BF-4DF5-BB7E-E60850E487C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805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878CE-C6C5-DC66-D398-D53A94C8D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CBB96-07D1-0F07-2744-B20FFA2A1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D38F62-85F0-E238-8743-E64D4D25F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4AAC2-7DF5-4E97-BCF8-465BC6B928AF}" type="datetimeFigureOut">
              <a:rPr lang="en-SG" smtClean="0"/>
              <a:t>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6B7DD-964E-BE73-0406-06BA75CE5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A1B02-F4E2-3A84-92B5-801ED15AF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C38A-26BF-4DF5-BB7E-E60850E487C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82980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00220-3EBB-556D-1526-71826D8AB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3D2EE-0236-4F50-DE7A-72088F41F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EE691C-3F64-2B53-DBA4-65BBBF2A7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4AAC2-7DF5-4E97-BCF8-465BC6B928AF}" type="datetimeFigureOut">
              <a:rPr lang="en-SG" smtClean="0"/>
              <a:t>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8BA4BB-0646-AE45-49DC-7FFCA889E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641AC-E360-2933-0811-07533FAF0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C38A-26BF-4DF5-BB7E-E60850E487C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715020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43940-A05F-07E9-4057-C981F7FF2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A4C59-5791-E2C5-BBF0-07B3CF8FE4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B4770F-8711-A1AF-7911-FB8F6F89A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D63B5B-0EF7-0C73-C0A6-40B99278E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4AAC2-7DF5-4E97-BCF8-465BC6B928AF}" type="datetimeFigureOut">
              <a:rPr lang="en-SG" smtClean="0"/>
              <a:t>1/8/2026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953C37-FB59-F93C-158E-013056DD7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07DB6E-11F7-A7D5-344A-DEEAE040B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C38A-26BF-4DF5-BB7E-E60850E487C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72689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D8A26-463C-D5DD-8225-C9F436C5C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1CF06B-74F4-0973-2604-DDC3FFFCB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DDFCF7-8B65-0FC1-6152-CBFAF8F12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908032-174F-2196-917B-04C20FDCED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A346E7-2903-3513-3A23-62125EC282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24265-7AE3-4DBE-435E-EAED4ACED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4AAC2-7DF5-4E97-BCF8-465BC6B928AF}" type="datetimeFigureOut">
              <a:rPr lang="en-SG" smtClean="0"/>
              <a:t>1/8/2026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F75320-3E87-4EA2-4FE4-0CABC9A94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A11A5D-20F9-2664-4DAF-5C52212BE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C38A-26BF-4DF5-BB7E-E60850E487C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482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0DE83-B1E0-4BEB-751F-CA22BD66B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5FA9EE-82E8-8B35-FBFD-8FD0CA52A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4AAC2-7DF5-4E97-BCF8-465BC6B928AF}" type="datetimeFigureOut">
              <a:rPr lang="en-SG" smtClean="0"/>
              <a:t>1/8/2026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400DB2-3C0C-C6B0-FC65-4C5126344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4666DA-AF4D-C602-41D4-DFAEFA8B3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C38A-26BF-4DF5-BB7E-E60850E487C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496588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A50F17-52F5-DD76-3B7E-B45352189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4AAC2-7DF5-4E97-BCF8-465BC6B928AF}" type="datetimeFigureOut">
              <a:rPr lang="en-SG" smtClean="0"/>
              <a:t>1/8/2026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FA9FEC-30CA-A16D-12C5-A2BA22897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54B76E-CC27-8C0E-DF9F-F10F16293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C38A-26BF-4DF5-BB7E-E60850E487C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57319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8724F-D7F5-C716-3696-F5929B5F5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BA9D3-2195-EC34-A660-9EF75B092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CB689-8FAF-013A-7945-C4DA6970F7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EF2211-0019-AC4C-B212-B3656F53F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4AAC2-7DF5-4E97-BCF8-465BC6B928AF}" type="datetimeFigureOut">
              <a:rPr lang="en-SG" smtClean="0"/>
              <a:t>1/8/2026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FE5444-3089-1898-F70E-433D04C48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FA70AF-DF31-38DE-2E16-7095A5276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C38A-26BF-4DF5-BB7E-E60850E487C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11859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D9050-BA2E-9B21-9745-3E4CA960B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9DC7AD-0D85-6BEE-311D-8F2C8A596C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9F5B3E-2941-A212-CA8C-6BE119AF0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A0E0B9-D002-A69F-5AFA-1C9562C6C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4AAC2-7DF5-4E97-BCF8-465BC6B928AF}" type="datetimeFigureOut">
              <a:rPr lang="en-SG" smtClean="0"/>
              <a:t>1/8/2026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AF040A-CCAA-847B-F10C-E5DC3C922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9AD482-684A-8BAA-D9C2-204B6D91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BC38A-26BF-4DF5-BB7E-E60850E487C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36256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88C949-FCB1-6FB7-77C0-6313F8E59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F4C31C-B4CE-DD90-C303-09B4F205E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F565DE-F84B-A4E6-C419-31C7696533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54AAC2-7DF5-4E97-BCF8-465BC6B928AF}" type="datetimeFigureOut">
              <a:rPr lang="en-SG" smtClean="0"/>
              <a:t>1/8/2026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E1556-1F11-27D1-E404-EDBE2884A7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66602-9F8B-0209-B4A7-6A318430EA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C0BC38A-26BF-4DF5-BB7E-E60850E487C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85731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D4A50"/>
            </a:gs>
            <a:gs pos="100000">
              <a:srgbClr val="273136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halk edge"/>
          <p:cNvSpPr/>
          <p:nvPr/>
        </p:nvSpPr>
        <p:spPr>
          <a:xfrm>
            <a:off x="0" y="0"/>
            <a:ext cx="188000" cy="6858000"/>
          </a:xfrm>
          <a:prstGeom prst="rect">
            <a:avLst/>
          </a:prstGeom>
          <a:solidFill>
            <a:srgbClr val="F2C9C4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"/>
          <p:cNvSpPr txBox="1"/>
          <p:nvPr/>
        </p:nvSpPr>
        <p:spPr>
          <a:xfrm>
            <a:off x="620000" y="420000"/>
            <a:ext cx="7200000" cy="45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n-US" sz="2400" b="1" dirty="0">
                <a:solidFill>
                  <a:srgbClr val="FBF7F0"/>
                </a:solidFill>
                <a:latin typeface="Trebuchet MS"/>
              </a:rPr>
              <a:t>Multiplication and division</a:t>
            </a:r>
          </a:p>
        </p:txBody>
      </p:sp>
      <p:sp>
        <p:nvSpPr>
          <p:cNvPr id="12" name="Subtitle"/>
          <p:cNvSpPr txBox="1"/>
          <p:nvPr/>
        </p:nvSpPr>
        <p:spPr>
          <a:xfrm>
            <a:off x="620000" y="900000"/>
            <a:ext cx="8600000" cy="33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r>
              <a:rPr lang="en-US" sz="1200" dirty="0">
                <a:solidFill>
                  <a:srgbClr val="A9D7CB"/>
                </a:solidFill>
                <a:latin typeface="Trebuchet MS"/>
              </a:rPr>
              <a:t>Year 4 — HTO × O, consolidating and extending to 3-digit numbers</a:t>
            </a:r>
          </a:p>
        </p:txBody>
      </p:sp>
      <p:graphicFrame>
        <p:nvGraphicFramePr>
          <p:cNvPr id="20" name="Progression 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937344"/>
              </p:ext>
            </p:extLst>
          </p:nvPr>
        </p:nvGraphicFramePr>
        <p:xfrm>
          <a:off x="620000" y="1420000"/>
          <a:ext cx="10950000" cy="4700000"/>
        </p:xfrm>
        <a:graphic>
          <a:graphicData uri="http://schemas.openxmlformats.org/drawingml/2006/table">
            <a:tbl>
              <a:tblPr/>
              <a:tblGrid>
                <a:gridCol w="15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5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0000"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2F3A40"/>
                          </a:solidFill>
                          <a:latin typeface="Trebuchet MS"/>
                        </a:rPr>
                        <a:t>Year 4</a:t>
                      </a:r>
                    </a:p>
                  </a:txBody>
                  <a:tcPr marT="54864" marB="54864" anchor="ctr">
                    <a:solidFill>
                      <a:srgbClr val="DCE4E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2F3A40"/>
                          </a:solidFill>
                          <a:latin typeface="Trebuchet MS"/>
                        </a:rPr>
                        <a:t>Concrete</a:t>
                      </a:r>
                    </a:p>
                  </a:txBody>
                  <a:tcPr marT="54864" marB="54864" anchor="ctr">
                    <a:solidFill>
                      <a:srgbClr val="F2C9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2F3A40"/>
                          </a:solidFill>
                          <a:latin typeface="Trebuchet MS"/>
                        </a:rPr>
                        <a:t>Pictorial</a:t>
                      </a:r>
                    </a:p>
                  </a:txBody>
                  <a:tcPr marT="54864" marB="54864" anchor="ctr">
                    <a:solidFill>
                      <a:srgbClr val="BFD8E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2F3A40"/>
                          </a:solidFill>
                          <a:latin typeface="Trebuchet MS"/>
                        </a:rPr>
                        <a:t>Abstract</a:t>
                      </a:r>
                    </a:p>
                  </a:txBody>
                  <a:tcPr marT="54864" marB="54864" anchor="ctr">
                    <a:solidFill>
                      <a:srgbClr val="CFE3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2F3A40"/>
                          </a:solidFill>
                          <a:latin typeface="Trebuchet MS"/>
                        </a:rPr>
                        <a:t>Using and applying</a:t>
                      </a:r>
                    </a:p>
                  </a:txBody>
                  <a:tcPr marT="54864" marB="54864" anchor="ctr">
                    <a:solidFill>
                      <a:srgbClr val="F6E1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0000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2F3A40"/>
                          </a:solidFill>
                          <a:latin typeface="Trebuchet MS"/>
                        </a:rPr>
                        <a:t>Crossing one boundary</a:t>
                      </a:r>
                    </a:p>
                    <a:p>
                      <a:endParaRPr lang="en-US" sz="600" dirty="0"/>
                    </a:p>
                    <a:p>
                      <a:r>
                        <a:rPr lang="en-US" sz="1400" b="1" dirty="0">
                          <a:solidFill>
                            <a:srgbClr val="B4564C"/>
                          </a:solidFill>
                          <a:latin typeface="Consolas"/>
                        </a:rPr>
                        <a:t>134 × 3</a:t>
                      </a:r>
                    </a:p>
                  </a:txBody>
                  <a:tcPr marT="73152" marB="73152" anchor="ctr">
                    <a:solidFill>
                      <a:srgbClr val="EF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Trebuchet MS"/>
                        </a:rPr>
                        <a:t>Build 1 hundred, 3 tens and 4 ones with base-ten apparatus, then make three sets on the place-value mat.</a:t>
                      </a:r>
                    </a:p>
                    <a:p>
                      <a:endParaRPr lang="en-US" sz="500" dirty="0"/>
                    </a:p>
                    <a:p>
                      <a:r>
                        <a:rPr lang="en-US" sz="900" dirty="0">
                          <a:solidFill>
                            <a:srgbClr val="5A6A70"/>
                          </a:solidFill>
                          <a:latin typeface="Trebuchet MS"/>
                        </a:rPr>
                        <a:t>Exchange 10 ones for 1 ten.</a:t>
                      </a:r>
                    </a:p>
                  </a:txBody>
                  <a:tcPr marT="73152" marB="73152">
                    <a:solidFill>
                      <a:srgbClr val="FBF8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rgbClr val="2F3A40"/>
                          </a:solidFill>
                          <a:latin typeface="Trebuchet MS"/>
                        </a:rPr>
                        <a:t>Grid method</a:t>
                      </a:r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Consolas"/>
                        </a:rPr>
                        <a:t>×  |  100 |  30 |  4</a:t>
                      </a:r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Consolas"/>
                        </a:rPr>
                        <a:t>3  |  300 |  90 | 12</a:t>
                      </a:r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Consolas"/>
                        </a:rPr>
                        <a:t>300 + 90 + 12 = 402</a:t>
                      </a:r>
                    </a:p>
                    <a:p>
                      <a:endParaRPr lang="en-US" sz="500"/>
                    </a:p>
                    <a:p>
                      <a:r>
                        <a:rPr lang="en-US" sz="900" dirty="0">
                          <a:solidFill>
                            <a:srgbClr val="5A6A70"/>
                          </a:solidFill>
                          <a:latin typeface="Trebuchet MS"/>
                        </a:rPr>
                        <a:t>Leading to the expanded vertical method.</a:t>
                      </a:r>
                    </a:p>
                  </a:txBody>
                  <a:tcPr marT="73152" marB="73152">
                    <a:solidFill>
                      <a:srgbClr val="FBF8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rgbClr val="2F3A40"/>
                          </a:solidFill>
                          <a:latin typeface="Trebuchet MS"/>
                        </a:rPr>
                        <a:t>Expanded</a:t>
                      </a:r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Consolas"/>
                        </a:rPr>
                        <a:t>  12  (3 × 4)</a:t>
                      </a:r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Consolas"/>
                        </a:rPr>
                        <a:t>  90  (3 × 30)</a:t>
                      </a:r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Consolas"/>
                        </a:rPr>
                        <a:t> 300  (3 × 100)</a:t>
                      </a:r>
                    </a:p>
                    <a:p>
                      <a:r>
                        <a:rPr lang="en-US" sz="900" b="1" dirty="0">
                          <a:solidFill>
                            <a:srgbClr val="2F3A40"/>
                          </a:solidFill>
                          <a:latin typeface="Consolas"/>
                        </a:rPr>
                        <a:t> 402</a:t>
                      </a:r>
                    </a:p>
                    <a:p>
                      <a:endParaRPr lang="en-US" sz="500" dirty="0"/>
                    </a:p>
                    <a:p>
                      <a:r>
                        <a:rPr lang="en-US" sz="900" dirty="0">
                          <a:solidFill>
                            <a:srgbClr val="5A6A70"/>
                          </a:solidFill>
                          <a:latin typeface="Trebuchet MS"/>
                        </a:rPr>
                        <a:t>Compact: 134 × 3 = 402</a:t>
                      </a:r>
                    </a:p>
                  </a:txBody>
                  <a:tcPr marT="73152" marB="73152">
                    <a:solidFill>
                      <a:srgbClr val="FBF8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Trebuchet MS"/>
                        </a:rPr>
                        <a:t>In one week, 142 people visited the aquarium each day. How many visits were there altogether?</a:t>
                      </a:r>
                    </a:p>
                    <a:p>
                      <a:endParaRPr lang="en-US" sz="500" dirty="0"/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Trebuchet MS"/>
                        </a:rPr>
                        <a:t>Use the digits 2, 4, 6 and 8 to make a multiplication O × HTO. Which product is largest, and which is smallest?</a:t>
                      </a:r>
                    </a:p>
                  </a:txBody>
                  <a:tcPr marT="73152" marB="73152">
                    <a:solidFill>
                      <a:srgbClr val="FDF6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0000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2F3A40"/>
                          </a:solidFill>
                          <a:latin typeface="Trebuchet MS"/>
                        </a:rPr>
                        <a:t>Crossing two boundaries</a:t>
                      </a:r>
                    </a:p>
                    <a:p>
                      <a:endParaRPr lang="en-US" sz="600"/>
                    </a:p>
                    <a:p>
                      <a:r>
                        <a:rPr lang="en-US" sz="1400" b="1" dirty="0">
                          <a:solidFill>
                            <a:srgbClr val="356178"/>
                          </a:solidFill>
                          <a:latin typeface="Consolas"/>
                        </a:rPr>
                        <a:t>268 × 4</a:t>
                      </a:r>
                    </a:p>
                  </a:txBody>
                  <a:tcPr marT="73152" marB="73152" anchor="ctr">
                    <a:solidFill>
                      <a:srgbClr val="EF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Trebuchet MS"/>
                        </a:rPr>
                        <a:t>Build 2 hundreds, 6 tens and 8 ones, four times over.</a:t>
                      </a:r>
                    </a:p>
                    <a:p>
                      <a:endParaRPr lang="en-US" sz="500"/>
                    </a:p>
                    <a:p>
                      <a:r>
                        <a:rPr lang="en-US" sz="900" dirty="0">
                          <a:solidFill>
                            <a:srgbClr val="5A6A70"/>
                          </a:solidFill>
                          <a:latin typeface="Trebuchet MS"/>
                        </a:rPr>
                        <a:t>Exchange twice: 10 ones for 1 ten, then 10 tens for 1 hundred.</a:t>
                      </a:r>
                    </a:p>
                  </a:txBody>
                  <a:tcPr marT="73152" marB="73152">
                    <a:solidFill>
                      <a:srgbClr val="FBF8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rgbClr val="2F3A40"/>
                          </a:solidFill>
                          <a:latin typeface="Trebuchet MS"/>
                        </a:rPr>
                        <a:t>Grid method</a:t>
                      </a:r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Consolas"/>
                        </a:rPr>
                        <a:t>×  |  200 |  60 |  8</a:t>
                      </a:r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Consolas"/>
                        </a:rPr>
                        <a:t>4  |  800 | 240 | 32</a:t>
                      </a:r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Consolas"/>
                        </a:rPr>
                        <a:t>800 + 240 + 32 = 1072</a:t>
                      </a:r>
                    </a:p>
                    <a:p>
                      <a:endParaRPr lang="en-US" sz="500" dirty="0"/>
                    </a:p>
                    <a:p>
                      <a:r>
                        <a:rPr lang="en-US" sz="900" dirty="0">
                          <a:solidFill>
                            <a:srgbClr val="5A6A70"/>
                          </a:solidFill>
                          <a:latin typeface="Trebuchet MS"/>
                        </a:rPr>
                        <a:t>Partitioning keeps every step visible.</a:t>
                      </a:r>
                    </a:p>
                  </a:txBody>
                  <a:tcPr marT="73152" marB="73152">
                    <a:solidFill>
                      <a:srgbClr val="FBF8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rgbClr val="2F3A40"/>
                          </a:solidFill>
                          <a:latin typeface="Trebuchet MS"/>
                        </a:rPr>
                        <a:t>Expanded</a:t>
                      </a:r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Consolas"/>
                        </a:rPr>
                        <a:t>  32  (4 × 8)</a:t>
                      </a:r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Consolas"/>
                        </a:rPr>
                        <a:t> 240  (4 × 60)</a:t>
                      </a:r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Consolas"/>
                        </a:rPr>
                        <a:t> 800  (4 × 200)</a:t>
                      </a:r>
                    </a:p>
                    <a:p>
                      <a:r>
                        <a:rPr lang="en-US" sz="900" b="1" dirty="0">
                          <a:solidFill>
                            <a:srgbClr val="2F3A40"/>
                          </a:solidFill>
                          <a:latin typeface="Consolas"/>
                        </a:rPr>
                        <a:t>1072</a:t>
                      </a:r>
                    </a:p>
                    <a:p>
                      <a:endParaRPr lang="en-US" sz="500"/>
                    </a:p>
                    <a:p>
                      <a:r>
                        <a:rPr lang="en-US" sz="900" dirty="0">
                          <a:solidFill>
                            <a:srgbClr val="5A6A70"/>
                          </a:solidFill>
                          <a:latin typeface="Trebuchet MS"/>
                        </a:rPr>
                        <a:t>Compact: 268 × 4 = 1072</a:t>
                      </a:r>
                    </a:p>
                  </a:txBody>
                  <a:tcPr marT="73152" marB="73152">
                    <a:solidFill>
                      <a:srgbClr val="FBF8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Trebuchet MS"/>
                        </a:rPr>
                        <a:t>Our class raised £118 every day for 4 days, then shared the money equally between 2 charities. How much did each charity receive?</a:t>
                      </a:r>
                    </a:p>
                    <a:p>
                      <a:endParaRPr lang="en-US" sz="500" dirty="0"/>
                    </a:p>
                    <a:p>
                      <a:r>
                        <a:rPr lang="en-US" sz="900" dirty="0">
                          <a:solidFill>
                            <a:srgbClr val="2F3A40"/>
                          </a:solidFill>
                          <a:latin typeface="Trebuchet MS"/>
                        </a:rPr>
                        <a:t>O</a:t>
                      </a:r>
                      <a:r>
                        <a:rPr lang="en-US" sz="900">
                          <a:solidFill>
                            <a:srgbClr val="2F3A40"/>
                          </a:solidFill>
                          <a:latin typeface="Trebuchet MS"/>
                        </a:rPr>
                        <a:t> </a:t>
                      </a:r>
                      <a:r>
                        <a:rPr lang="en-US" sz="900" dirty="0">
                          <a:solidFill>
                            <a:srgbClr val="2F3A40"/>
                          </a:solidFill>
                          <a:latin typeface="Trebuchet MS"/>
                        </a:rPr>
                        <a:t>× HTO = 960. How many different ways can you solve this?</a:t>
                      </a:r>
                    </a:p>
                  </a:txBody>
                  <a:tcPr marT="73152" marB="73152">
                    <a:solidFill>
                      <a:srgbClr val="FDF6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Classroom illustration" descr="Place value mat showing hundreds, tens and ones with base-ten blocks and counters">
            <a:extLst>
              <a:ext uri="{FF2B5EF4-FFF2-40B4-BE49-F238E27FC236}">
                <a16:creationId xmlns:a16="http://schemas.microsoft.com/office/drawing/2014/main" id="{D57EEE7D-9E31-6D09-41E8-706C80CDD87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75" r="2975"/>
          <a:stretch>
            <a:fillRect/>
          </a:stretch>
        </p:blipFill>
        <p:spPr>
          <a:xfrm>
            <a:off x="2326054" y="4958520"/>
            <a:ext cx="1533626" cy="1787720"/>
          </a:xfrm>
          <a:prstGeom prst="roundRect">
            <a:avLst>
              <a:gd name="adj" fmla="val 4000"/>
            </a:avLst>
          </a:prstGeom>
        </p:spPr>
      </p:pic>
    </p:spTree>
    <p:extLst>
      <p:ext uri="{BB962C8B-B14F-4D97-AF65-F5344CB8AC3E}">
        <p14:creationId xmlns:p14="http://schemas.microsoft.com/office/powerpoint/2010/main" val="2140493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304</Words>
  <Application>Microsoft Office PowerPoint</Application>
  <PresentationFormat>Widescreen</PresentationFormat>
  <Paragraphs>51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Consolas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Rajshree  Singh</dc:creator>
  <cp:lastModifiedBy>Rajshree  Singh</cp:lastModifiedBy>
  <cp:revision>1</cp:revision>
  <dcterms:created xsi:type="dcterms:W3CDTF">2026-07-31T13:02:15Z</dcterms:created>
  <dcterms:modified xsi:type="dcterms:W3CDTF">2026-08-01T02:27:07Z</dcterms:modified>
</cp:coreProperties>
</file>