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jshree  Singh" userId="de047ba4-77a8-44bc-9bcd-5a6a1a875061" providerId="ADAL" clId="{EF8D35E7-6007-452A-ACB2-90D6079DA15C}"/>
    <pc:docChg chg="custSel mod addSld delSld modSld sldOrd addMainMaster delMainMaster modMainMaster modNotesMaster setSldSz">
      <pc:chgData name="Rajshree  Singh" userId="de047ba4-77a8-44bc-9bcd-5a6a1a875061" providerId="ADAL" clId="{EF8D35E7-6007-452A-ACB2-90D6079DA15C}" dt="2026-07-30T13:58:33.109" v="24" actId="2696"/>
      <pc:docMkLst>
        <pc:docMk/>
      </pc:docMkLst>
      <pc:sldChg chg="addSp delSp modSp add mod modClrScheme chgLayout">
        <pc:chgData name="Rajshree  Singh" userId="de047ba4-77a8-44bc-9bcd-5a6a1a875061" providerId="ADAL" clId="{EF8D35E7-6007-452A-ACB2-90D6079DA15C}" dt="2026-07-28T12:22:27.427" v="23" actId="26606"/>
        <pc:sldMkLst>
          <pc:docMk/>
          <pc:sldMk cId="0" sldId="256"/>
        </pc:sldMkLst>
        <pc:spChg chg="add mo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3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5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9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12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17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25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27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29" creationId="{00000000-0000-0000-0000-000000000000}"/>
          </ac:spMkLst>
        </pc:spChg>
        <pc:spChg chg="add">
          <ac:chgData name="Rajshree  Singh" userId="de047ba4-77a8-44bc-9bcd-5a6a1a875061" providerId="ADAL" clId="{EF8D35E7-6007-452A-ACB2-90D6079DA15C}" dt="2026-07-28T12:22:27.427" v="23" actId="26606"/>
          <ac:spMkLst>
            <pc:docMk/>
            <pc:sldMk cId="0" sldId="256"/>
            <ac:spMk id="31" creationId="{00000000-0000-0000-0000-000000000000}"/>
          </ac:spMkLst>
        </pc:spChg>
      </pc:sldChg>
      <pc:sldChg chg="modSp add del mod">
        <pc:chgData name="Rajshree  Singh" userId="de047ba4-77a8-44bc-9bcd-5a6a1a875061" providerId="ADAL" clId="{EF8D35E7-6007-452A-ACB2-90D6079DA15C}" dt="2026-07-30T13:58:33.109" v="24" actId="2696"/>
        <pc:sldMkLst>
          <pc:docMk/>
          <pc:sldMk cId="0" sldId="257"/>
        </pc:sldMkLst>
      </pc:sldChg>
      <pc:sldMasterChg chg="add addSldLayout delSldLayout modSldLayout sldLayoutOrd">
        <pc:chgData name="Rajshree  Singh" userId="de047ba4-77a8-44bc-9bcd-5a6a1a875061" providerId="ADAL" clId="{EF8D35E7-6007-452A-ACB2-90D6079DA15C}" dt="2026-07-28T12:22:27.427" v="23" actId="26606"/>
        <pc:sldMasterMkLst>
          <pc:docMk/>
          <pc:sldMasterMk cId="1138201532" sldId="2147483648"/>
        </pc:sldMasterMkLst>
        <pc:sldLayoutChg chg="add">
          <pc:chgData name="Rajshree  Singh" userId="de047ba4-77a8-44bc-9bcd-5a6a1a875061" providerId="ADAL" clId="{EF8D35E7-6007-452A-ACB2-90D6079DA15C}" dt="2026-07-28T12:22:27.427" v="23" actId="26606"/>
          <pc:sldLayoutMkLst>
            <pc:docMk/>
            <pc:sldMasterMk cId="1138201532" sldId="2147483648"/>
            <pc:sldLayoutMk cId="0" sldId="2147483649"/>
          </pc:sldLayoutMkLst>
        </pc:sldLayoutChg>
        <pc:sldLayoutChg chg="add">
          <pc:chgData name="Rajshree  Singh" userId="de047ba4-77a8-44bc-9bcd-5a6a1a875061" providerId="ADAL" clId="{EF8D35E7-6007-452A-ACB2-90D6079DA15C}" dt="2026-07-28T12:22:27.427" v="23" actId="26606"/>
          <pc:sldLayoutMkLst>
            <pc:docMk/>
            <pc:sldMasterMk cId="1138201532" sldId="2147483648"/>
            <pc:sldLayoutMk cId="0" sldId="2147483650"/>
          </pc:sldLayoutMkLst>
        </pc:sldLayoutChg>
        <pc:sldLayoutChg chg="add">
          <pc:chgData name="Rajshree  Singh" userId="de047ba4-77a8-44bc-9bcd-5a6a1a875061" providerId="ADAL" clId="{EF8D35E7-6007-452A-ACB2-90D6079DA15C}" dt="2026-07-28T12:05:25.275" v="5" actId="26606"/>
          <pc:sldLayoutMkLst>
            <pc:docMk/>
            <pc:sldMasterMk cId="1138201532" sldId="2147483648"/>
            <pc:sldLayoutMk cId="0" sldId="21474836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365760"/>
            <a:ext cx="5212080" cy="54864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230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defRPr>
            </a:lvl1pPr>
          </a:lstStyle>
          <a:p>
            <a:pPr marL="0" indent="0">
              <a:buNone/>
            </a:pPr>
            <a:endParaRPr lang="en-US" sz="23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DF8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594360" y="384048"/>
            <a:ext cx="7955280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>
              <a:buNone/>
              <a:defRPr lang="en-US" sz="280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defRPr>
            </a:lvl1pPr>
          </a:lstStyle>
          <a:p>
            <a:pPr marL="0" indent="0">
              <a:buNone/>
            </a:pPr>
            <a:endParaRPr lang="en-US" sz="28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820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 ba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9144000" cy="146304"/>
          </a:xfrm>
          <a:prstGeom prst="rect">
            <a:avLst/>
          </a:prstGeom>
          <a:solidFill>
            <a:srgbClr val="10707A"/>
          </a:solidFill>
          <a:ln/>
        </p:spPr>
        <p:txBody>
          <a:bodyPr/>
          <a:lstStyle/>
          <a:p>
            <a:endParaRPr lang="en-SG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502920" y="36576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Reading &amp; Spelling Support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502920" y="960120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E8724C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Practical ways to help learners with dyslexia feel confident with words</a:t>
            </a:r>
            <a:endParaRPr lang="en-US" sz="1150" dirty="0"/>
          </a:p>
        </p:txBody>
      </p:sp>
      <p:sp>
        <p:nvSpPr>
          <p:cNvPr id="5" name="Note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06440" y="384048"/>
            <a:ext cx="2834640" cy="868680"/>
          </a:xfrm>
          <a:prstGeom prst="roundRect">
            <a:avLst>
              <a:gd name="adj" fmla="val 10526"/>
            </a:avLst>
          </a:prstGeom>
          <a:solidFill>
            <a:srgbClr val="F7EEE0"/>
          </a:solidFill>
          <a:ln/>
        </p:spPr>
        <p:txBody>
          <a:bodyPr/>
          <a:lstStyle/>
          <a:p>
            <a:endParaRPr lang="en-SG"/>
          </a:p>
        </p:txBody>
      </p:sp>
      <p:sp>
        <p:nvSpPr>
          <p:cNvPr id="6" name="Text 4"/>
          <p:cNvSpPr/>
          <p:nvPr/>
        </p:nvSpPr>
        <p:spPr>
          <a:xfrm>
            <a:off x="5989320" y="475488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00" dirty="0">
                <a:solidFill>
                  <a:srgbClr val="2E3A3C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Decoding takes real effort, so reading rate, accuracy and comprehension can all suffer.</a:t>
            </a:r>
            <a:endParaRPr lang="en-US" sz="1000" dirty="0"/>
          </a:p>
        </p:txBody>
      </p:sp>
      <p:sp>
        <p:nvSpPr>
          <p:cNvPr id="7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2920" y="1417320"/>
            <a:ext cx="1920240" cy="3246120"/>
          </a:xfrm>
          <a:prstGeom prst="roundRect">
            <a:avLst>
              <a:gd name="adj" fmla="val 6190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8A7A66">
                <a:alpha val="18000"/>
              </a:srgbClr>
            </a:outerShdw>
          </a:effectLst>
        </p:spPr>
        <p:txBody>
          <a:bodyPr/>
          <a:lstStyle/>
          <a:p>
            <a:endParaRPr lang="en-SG"/>
          </a:p>
        </p:txBody>
      </p:sp>
      <p:pic>
        <p:nvPicPr>
          <p:cNvPr id="8" name="Image 0" descr="A page with generously spaced lines and a large, clear font"/>
          <p:cNvPicPr>
            <a:picLocks noChangeAspect="1"/>
          </p:cNvPicPr>
          <p:nvPr/>
        </p:nvPicPr>
        <p:blipFill>
          <a:blip r:embed="rId3"/>
          <a:srcRect t="18262" b="18262"/>
          <a:stretch/>
        </p:blipFill>
        <p:spPr>
          <a:xfrm>
            <a:off x="640080" y="1554480"/>
            <a:ext cx="1645920" cy="1143000"/>
          </a:xfrm>
          <a:prstGeom prst="rect">
            <a:avLst/>
          </a:prstGeom>
        </p:spPr>
      </p:pic>
      <p:sp>
        <p:nvSpPr>
          <p:cNvPr id="9" name="Number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788920"/>
            <a:ext cx="274320" cy="274320"/>
          </a:xfrm>
          <a:prstGeom prst="ellipse">
            <a:avLst/>
          </a:prstGeom>
          <a:solidFill>
            <a:srgbClr val="E8724C"/>
          </a:solidFill>
          <a:ln/>
        </p:spPr>
        <p:txBody>
          <a:bodyPr/>
          <a:lstStyle/>
          <a:p>
            <a:endParaRPr lang="en-SG"/>
          </a:p>
        </p:txBody>
      </p:sp>
      <p:sp>
        <p:nvSpPr>
          <p:cNvPr id="10" name="Text 7"/>
          <p:cNvSpPr/>
          <p:nvPr/>
        </p:nvSpPr>
        <p:spPr>
          <a:xfrm>
            <a:off x="640080" y="27889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1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40080" y="315468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Ease the text load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40080" y="3675888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C6A6C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Space out text, keep it short, and use a clear sans-serif font at a generous size.</a:t>
            </a:r>
            <a:endParaRPr lang="en-US" sz="1050" dirty="0"/>
          </a:p>
        </p:txBody>
      </p:sp>
      <p:sp>
        <p:nvSpPr>
          <p:cNvPr id="13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06040" y="1417320"/>
            <a:ext cx="1920240" cy="3246120"/>
          </a:xfrm>
          <a:prstGeom prst="roundRect">
            <a:avLst>
              <a:gd name="adj" fmla="val 6190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8A7A66">
                <a:alpha val="18000"/>
              </a:srgbClr>
            </a:outerShdw>
          </a:effectLst>
        </p:spPr>
        <p:txBody>
          <a:bodyPr/>
          <a:lstStyle/>
          <a:p>
            <a:endParaRPr lang="en-SG"/>
          </a:p>
        </p:txBody>
      </p:sp>
      <p:pic>
        <p:nvPicPr>
          <p:cNvPr id="14" name="Image 1" descr="A child listening with headphones while following along in a book"/>
          <p:cNvPicPr>
            <a:picLocks noChangeAspect="1"/>
          </p:cNvPicPr>
          <p:nvPr/>
        </p:nvPicPr>
        <p:blipFill>
          <a:blip r:embed="rId4"/>
          <a:srcRect t="10842" b="10842"/>
          <a:stretch/>
        </p:blipFill>
        <p:spPr>
          <a:xfrm>
            <a:off x="2743200" y="1554480"/>
            <a:ext cx="1645920" cy="1143000"/>
          </a:xfrm>
          <a:prstGeom prst="rect">
            <a:avLst/>
          </a:prstGeom>
        </p:spPr>
      </p:pic>
      <p:sp>
        <p:nvSpPr>
          <p:cNvPr id="15" name="Number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200" y="2788920"/>
            <a:ext cx="274320" cy="274320"/>
          </a:xfrm>
          <a:prstGeom prst="ellipse">
            <a:avLst/>
          </a:prstGeom>
          <a:solidFill>
            <a:srgbClr val="E8724C"/>
          </a:solidFill>
          <a:ln/>
        </p:spPr>
        <p:txBody>
          <a:bodyPr/>
          <a:lstStyle/>
          <a:p>
            <a:endParaRPr lang="en-SG"/>
          </a:p>
        </p:txBody>
      </p:sp>
      <p:sp>
        <p:nvSpPr>
          <p:cNvPr id="16" name="Text 12"/>
          <p:cNvSpPr/>
          <p:nvPr/>
        </p:nvSpPr>
        <p:spPr>
          <a:xfrm>
            <a:off x="2743200" y="27889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2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2743200" y="315468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Add another sense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2743200" y="3675888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C6A6C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Let students listen while they follow along — audiobooks and read-aloud tools help.</a:t>
            </a:r>
            <a:endParaRPr lang="en-US" sz="1050" dirty="0"/>
          </a:p>
        </p:txBody>
      </p:sp>
      <p:sp>
        <p:nvSpPr>
          <p:cNvPr id="19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09160" y="1417320"/>
            <a:ext cx="1920240" cy="3246120"/>
          </a:xfrm>
          <a:prstGeom prst="roundRect">
            <a:avLst>
              <a:gd name="adj" fmla="val 6190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8A7A66">
                <a:alpha val="18000"/>
              </a:srgbClr>
            </a:outerShdw>
          </a:effectLst>
        </p:spPr>
        <p:txBody>
          <a:bodyPr/>
          <a:lstStyle/>
          <a:p>
            <a:endParaRPr lang="en-SG"/>
          </a:p>
        </p:txBody>
      </p:sp>
      <p:pic>
        <p:nvPicPr>
          <p:cNvPr id="20" name="Image 2" descr="Vocabulary word cards laid out for practice"/>
          <p:cNvPicPr>
            <a:picLocks noChangeAspect="1"/>
          </p:cNvPicPr>
          <p:nvPr/>
        </p:nvPicPr>
        <p:blipFill>
          <a:blip r:embed="rId5"/>
          <a:srcRect l="1766" r="1766"/>
          <a:stretch/>
        </p:blipFill>
        <p:spPr>
          <a:xfrm>
            <a:off x="4846320" y="1554480"/>
            <a:ext cx="1645920" cy="1143000"/>
          </a:xfrm>
          <a:prstGeom prst="rect">
            <a:avLst/>
          </a:prstGeom>
        </p:spPr>
      </p:pic>
      <p:sp>
        <p:nvSpPr>
          <p:cNvPr id="21" name="Number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46320" y="2788920"/>
            <a:ext cx="274320" cy="274320"/>
          </a:xfrm>
          <a:prstGeom prst="ellipse">
            <a:avLst/>
          </a:prstGeom>
          <a:solidFill>
            <a:srgbClr val="E8724C"/>
          </a:solidFill>
          <a:ln/>
        </p:spPr>
        <p:txBody>
          <a:bodyPr/>
          <a:lstStyle/>
          <a:p>
            <a:endParaRPr lang="en-SG"/>
          </a:p>
        </p:txBody>
      </p:sp>
      <p:sp>
        <p:nvSpPr>
          <p:cNvPr id="22" name="Text 17"/>
          <p:cNvSpPr/>
          <p:nvPr/>
        </p:nvSpPr>
        <p:spPr>
          <a:xfrm>
            <a:off x="4846320" y="27889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3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4846320" y="315468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Teach words twice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4846320" y="3675888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C6A6C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Introduce new words beforehand, revisit them after, and practise them often.</a:t>
            </a:r>
            <a:endParaRPr lang="en-US" sz="1050" dirty="0"/>
          </a:p>
        </p:txBody>
      </p:sp>
      <p:sp>
        <p:nvSpPr>
          <p:cNvPr id="25" name="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12280" y="1417320"/>
            <a:ext cx="1920240" cy="3246120"/>
          </a:xfrm>
          <a:prstGeom prst="roundRect">
            <a:avLst>
              <a:gd name="adj" fmla="val 6190"/>
            </a:avLst>
          </a:prstGeom>
          <a:solidFill>
            <a:srgbClr val="FFFFFF"/>
          </a:solidFill>
          <a:ln/>
          <a:effectLst>
            <a:outerShdw blurRad="127000" dist="38100" dir="5400000" algn="bl" rotWithShape="0">
              <a:srgbClr val="8A7A66">
                <a:alpha val="18000"/>
              </a:srgbClr>
            </a:outerShdw>
          </a:effectLst>
        </p:spPr>
        <p:txBody>
          <a:bodyPr/>
          <a:lstStyle/>
          <a:p>
            <a:endParaRPr lang="en-SG"/>
          </a:p>
        </p:txBody>
      </p:sp>
      <p:pic>
        <p:nvPicPr>
          <p:cNvPr id="26" name="Image 3" descr="A relaxed student reading at their own pace beside a clock"/>
          <p:cNvPicPr>
            <a:picLocks noChangeAspect="1"/>
          </p:cNvPicPr>
          <p:nvPr/>
        </p:nvPicPr>
        <p:blipFill>
          <a:blip r:embed="rId6"/>
          <a:srcRect l="4859" r="4859"/>
          <a:stretch/>
        </p:blipFill>
        <p:spPr>
          <a:xfrm>
            <a:off x="6949440" y="1554480"/>
            <a:ext cx="1645920" cy="1143000"/>
          </a:xfrm>
          <a:prstGeom prst="rect">
            <a:avLst/>
          </a:prstGeom>
        </p:spPr>
      </p:pic>
      <p:sp>
        <p:nvSpPr>
          <p:cNvPr id="27" name="Number do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49440" y="2788920"/>
            <a:ext cx="274320" cy="274320"/>
          </a:xfrm>
          <a:prstGeom prst="ellipse">
            <a:avLst/>
          </a:prstGeom>
          <a:solidFill>
            <a:srgbClr val="E8724C"/>
          </a:solidFill>
          <a:ln/>
        </p:spPr>
        <p:txBody>
          <a:bodyPr/>
          <a:lstStyle/>
          <a:p>
            <a:endParaRPr lang="en-SG"/>
          </a:p>
        </p:txBody>
      </p:sp>
      <p:sp>
        <p:nvSpPr>
          <p:cNvPr id="28" name="Text 22"/>
          <p:cNvSpPr/>
          <p:nvPr/>
        </p:nvSpPr>
        <p:spPr>
          <a:xfrm>
            <a:off x="6949440" y="27889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4</a:t>
            </a:r>
            <a:endParaRPr lang="en-US" sz="1100" dirty="0"/>
          </a:p>
        </p:txBody>
      </p:sp>
      <p:sp>
        <p:nvSpPr>
          <p:cNvPr id="29" name="Text 23"/>
          <p:cNvSpPr/>
          <p:nvPr/>
        </p:nvSpPr>
        <p:spPr>
          <a:xfrm>
            <a:off x="6949440" y="3154680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0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Give plenty of time</a:t>
            </a:r>
            <a:endParaRPr lang="en-US" sz="1300" dirty="0"/>
          </a:p>
        </p:txBody>
      </p:sp>
      <p:sp>
        <p:nvSpPr>
          <p:cNvPr id="30" name="Text 24"/>
          <p:cNvSpPr/>
          <p:nvPr/>
        </p:nvSpPr>
        <p:spPr>
          <a:xfrm>
            <a:off x="6949440" y="3675888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5C6A6C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Allow processing time and never ask a student to read aloud on the spot.</a:t>
            </a:r>
            <a:endParaRPr lang="en-US" sz="1050" dirty="0"/>
          </a:p>
        </p:txBody>
      </p:sp>
      <p:sp>
        <p:nvSpPr>
          <p:cNvPr id="31" name="Footer ban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56048"/>
            <a:ext cx="9144000" cy="182880"/>
          </a:xfrm>
          <a:prstGeom prst="rect">
            <a:avLst/>
          </a:prstGeom>
          <a:solidFill>
            <a:srgbClr val="F7EEE0"/>
          </a:solidFill>
          <a:ln/>
        </p:spPr>
        <p:txBody>
          <a:bodyPr/>
          <a:lstStyle/>
          <a:p>
            <a:endParaRPr lang="en-SG"/>
          </a:p>
        </p:txBody>
      </p:sp>
      <p:sp>
        <p:nvSpPr>
          <p:cNvPr id="32" name="Text 26"/>
          <p:cNvSpPr/>
          <p:nvPr/>
        </p:nvSpPr>
        <p:spPr>
          <a:xfrm>
            <a:off x="502920" y="4956048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B4E55"/>
                </a:solidFill>
                <a:latin typeface="Verdana" pitchFamily="34" charset="0"/>
                <a:ea typeface="Verdana" pitchFamily="34" charset="-122"/>
                <a:cs typeface="Verdana" pitchFamily="34" charset="-120"/>
              </a:rPr>
              <a:t>Small changes make a big difference — confidence grows when reading feels possible.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126</Words>
  <Application>Microsoft Office PowerPoint</Application>
  <PresentationFormat>On-screen Show (16:9)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Office Theme</vt:lpstr>
      <vt:lpstr>Reading &amp; Spelling Support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Rajshree  Singh</dc:creator>
  <cp:lastModifiedBy>Rajshree  Singh</cp:lastModifiedBy>
  <cp:revision>1</cp:revision>
  <dcterms:created xsi:type="dcterms:W3CDTF">2026-07-28T10:15:58Z</dcterms:created>
  <dcterms:modified xsi:type="dcterms:W3CDTF">2026-07-30T13:58:54Z</dcterms:modified>
</cp:coreProperties>
</file>