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56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shree  Singh" userId="de047ba4-77a8-44bc-9bcd-5a6a1a875061" providerId="ADAL" clId="{EF8D35E7-6007-452A-ACB2-90D6079DA15C}"/>
    <pc:docChg chg="undo custSel modSld">
      <pc:chgData name="Rajshree  Singh" userId="de047ba4-77a8-44bc-9bcd-5a6a1a875061" providerId="ADAL" clId="{EF8D35E7-6007-452A-ACB2-90D6079DA15C}" dt="2026-08-01T01:11:44.003" v="222" actId="20577"/>
      <pc:docMkLst>
        <pc:docMk/>
      </pc:docMkLst>
      <pc:sldChg chg="modSp mod">
        <pc:chgData name="Rajshree  Singh" userId="de047ba4-77a8-44bc-9bcd-5a6a1a875061" providerId="ADAL" clId="{EF8D35E7-6007-452A-ACB2-90D6079DA15C}" dt="2026-08-01T00:58:01.938" v="16" actId="20577"/>
        <pc:sldMkLst>
          <pc:docMk/>
          <pc:sldMk cId="1750099475" sldId="256"/>
        </pc:sldMkLst>
        <pc:spChg chg="mod">
          <ac:chgData name="Rajshree  Singh" userId="de047ba4-77a8-44bc-9bcd-5a6a1a875061" providerId="ADAL" clId="{EF8D35E7-6007-452A-ACB2-90D6079DA15C}" dt="2026-08-01T00:58:01.938" v="16" actId="20577"/>
          <ac:spMkLst>
            <pc:docMk/>
            <pc:sldMk cId="1750099475" sldId="256"/>
            <ac:spMk id="18" creationId="{00000000-0000-0000-0000-000000000000}"/>
          </ac:spMkLst>
        </pc:spChg>
      </pc:sldChg>
      <pc:sldChg chg="modSp mod">
        <pc:chgData name="Rajshree  Singh" userId="de047ba4-77a8-44bc-9bcd-5a6a1a875061" providerId="ADAL" clId="{EF8D35E7-6007-452A-ACB2-90D6079DA15C}" dt="2026-08-01T01:10:45.364" v="169" actId="20577"/>
        <pc:sldMkLst>
          <pc:docMk/>
          <pc:sldMk cId="0" sldId="257"/>
        </pc:sldMkLst>
        <pc:spChg chg="mod">
          <ac:chgData name="Rajshree  Singh" userId="de047ba4-77a8-44bc-9bcd-5a6a1a875061" providerId="ADAL" clId="{EF8D35E7-6007-452A-ACB2-90D6079DA15C}" dt="2026-08-01T01:10:45.364" v="169" actId="20577"/>
          <ac:spMkLst>
            <pc:docMk/>
            <pc:sldMk cId="0" sldId="257"/>
            <ac:spMk id="38" creationId="{00000000-0000-0000-0000-000000000000}"/>
          </ac:spMkLst>
        </pc:spChg>
      </pc:sldChg>
      <pc:sldChg chg="modSp mod">
        <pc:chgData name="Rajshree  Singh" userId="de047ba4-77a8-44bc-9bcd-5a6a1a875061" providerId="ADAL" clId="{EF8D35E7-6007-452A-ACB2-90D6079DA15C}" dt="2026-08-01T01:11:44.003" v="222" actId="20577"/>
        <pc:sldMkLst>
          <pc:docMk/>
          <pc:sldMk cId="0" sldId="258"/>
        </pc:sldMkLst>
        <pc:spChg chg="mod">
          <ac:chgData name="Rajshree  Singh" userId="de047ba4-77a8-44bc-9bcd-5a6a1a875061" providerId="ADAL" clId="{EF8D35E7-6007-452A-ACB2-90D6079DA15C}" dt="2026-08-01T01:11:44.003" v="222" actId="20577"/>
          <ac:spMkLst>
            <pc:docMk/>
            <pc:sldMk cId="0" sldId="258"/>
            <ac:spMk id="5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D3113-7D20-A8C5-D954-00E704AE0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F0E3A-499D-5022-48AC-1E81839D5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6CE74-B4E6-28EF-BE26-705D52DB5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E0F76-AE65-A808-EC64-2C21DD15B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18ADE-67CF-B7C8-FA60-03C1E9864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0256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3CB5D-EE3E-6D09-4A4D-619CEC8C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B84FB-65CC-15D8-E188-BD9E7D9C9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2785B-D970-C4E0-4D9F-4D330DA68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B066D-AB78-516F-F042-5A34704F8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3B8B3-9548-477A-86A9-F7FF05AE2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0598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6ACF83-22A1-8E1F-069C-F86464852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9E25CF-1E6F-040B-1E1D-CF5E5A4B6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2DB41-9115-5C0C-A8F5-317B9FC99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310C9-95E5-09AE-F43D-535505830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700C7-C63A-1B8E-472C-28287F94A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8983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31FA5-0D6B-BA47-7A14-1D3CBD7D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019F6-E950-4906-02D7-B01B139AE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BC96-96E9-1438-12B7-361D8993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783AD-CAFF-AA17-E428-FE608646A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2EF2A-1A5D-9F01-9DC4-94EEA7C6E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7005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F5E8A-5CC4-8CEF-E8A8-BDE64C115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B0446-F3BA-AE57-1A9D-F6E7FA4E4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B8B46-DC9B-A9C5-D98A-DDE09E56C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886BD-D7AE-A8A8-B644-BB55806DC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D0221-DF84-2E7B-EA41-858B97AA0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11434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0FC2B-EBD3-ECEC-3F98-38D6AA8C8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8C6E8-4106-91DF-B69C-EC044FF5A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A2679-EDDC-648F-AB98-926206101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A629A-C1F2-1543-A8BE-4421D579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3EA91-FF95-FDAC-30FF-6F233E487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545F7-1FDD-3303-C31D-DD1913D1D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5049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59920-E100-348E-E448-994B66A9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A5F10-FBEC-0733-DF14-870F129F0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251896-463F-9F39-0F11-2806B8943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968D02-9023-31E1-74F8-DF672D42F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11671F-24FE-ED2A-BC37-60911EC01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8AA397-E6C3-A11F-C7B4-EB0311663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E61959-3258-8A61-B39D-696B9446F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1ABAFB-270B-E5B0-FB2D-B48A24FA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1624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71BB8-DD69-A822-76E5-9CE98F002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46725-8877-4EC3-750B-900C5F726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CC7F98-5112-8D39-8E87-55EA96476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F25D41-D0AD-F8E4-4C3C-40A8541B6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4179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EFC9FD-61E4-8D37-BE26-E5490AEE1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A1D423-546C-AC86-71D1-D2FE3D121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6719B-C94B-1AA5-6360-8545B9E0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6205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80DC5-FA59-AE49-FA3D-E82278D60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5DEB5-FCBB-7BA8-2C78-521C5216A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6DD1F2-3B4D-D51D-69F1-5ABDD9001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8672F-B0D7-EF71-4BBB-64049654E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04071-F1D5-21A0-4EEF-8C80599F8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63900-AC62-D0E6-FE31-85EA1BD13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4180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8C17A-5A84-06E2-C94C-BA07A4FD4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098AE5-1EDD-10C1-D379-D08FBCC79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AEAF6-5C01-D113-A160-0E6BCD28C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8FE21-33EF-C1A3-5672-B26547F7D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87DAD-9DFA-855F-46F1-68290E4B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5F70C-2648-881D-1C63-52F0DA86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5426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511FC4-7FD4-ECDD-F6F4-3A3F42EF4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71EE0-48FA-B0A3-6AA7-8596DF454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2AF76-E8E7-6225-31BB-985CF7DFF3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72F7C2-09D2-4018-B5D7-AF5571C4126A}" type="datetimeFigureOut">
              <a:rPr lang="en-SG" smtClean="0"/>
              <a:t>31/7/2026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B9CE0-9D3D-7C1D-A3B3-58227825F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056EA-0C31-5406-BC22-640E2CB71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BEA898-846D-4E4A-8F68-1D4F31EFAA1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5624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g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FBF7FF"/>
              </a:gs>
              <a:gs pos="100000">
                <a:srgbClr val="EFF6FB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blob1"/>
          <p:cNvSpPr/>
          <p:nvPr/>
        </p:nvSpPr>
        <p:spPr>
          <a:xfrm>
            <a:off x="0" y="0"/>
            <a:ext cx="4200000" cy="4200000"/>
          </a:xfrm>
          <a:prstGeom prst="ellipse">
            <a:avLst/>
          </a:prstGeom>
          <a:gradFill rotWithShape="1">
            <a:gsLst>
              <a:gs pos="0">
                <a:srgbClr val="F6E4EE"/>
              </a:gs>
              <a:gs pos="100000">
                <a:srgbClr val="E6E9FA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blob2"/>
          <p:cNvSpPr/>
          <p:nvPr/>
        </p:nvSpPr>
        <p:spPr>
          <a:xfrm>
            <a:off x="8792000" y="3458000"/>
            <a:ext cx="3400000" cy="3400000"/>
          </a:xfrm>
          <a:prstGeom prst="ellipse">
            <a:avLst/>
          </a:prstGeom>
          <a:gradFill rotWithShape="1">
            <a:gsLst>
              <a:gs pos="0">
                <a:srgbClr val="DFF3EC"/>
              </a:gs>
              <a:gs pos="100000">
                <a:srgbClr val="F7EED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4" name="card"/>
          <p:cNvSpPr/>
          <p:nvPr/>
        </p:nvSpPr>
        <p:spPr>
          <a:xfrm>
            <a:off x="1200000" y="1500000"/>
            <a:ext cx="9792000" cy="3900000"/>
          </a:xfrm>
          <a:prstGeom prst="roundRect">
            <a:avLst>
              <a:gd name="adj" fmla="val 12000"/>
            </a:avLst>
          </a:prstGeom>
          <a:gradFill rotWithShape="1">
            <a:gsLst>
              <a:gs pos="0">
                <a:srgbClr val="FFFFFF"/>
              </a:gs>
              <a:gs pos="100000">
                <a:srgbClr val="FDF6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accent"/>
          <p:cNvSpPr/>
          <p:nvPr/>
        </p:nvSpPr>
        <p:spPr>
          <a:xfrm>
            <a:off x="1200000" y="1500000"/>
            <a:ext cx="190000" cy="3900000"/>
          </a:xfrm>
          <a:prstGeom prst="roundRect">
            <a:avLst>
              <a:gd name="adj" fmla="val 45000"/>
            </a:avLst>
          </a:prstGeom>
          <a:gradFill rotWithShape="1">
            <a:gsLst>
              <a:gs pos="0">
                <a:srgbClr val="C9B8F0"/>
              </a:gs>
              <a:gs pos="100000">
                <a:srgbClr val="A8DCC9"/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eyebrow"/>
          <p:cNvSpPr txBox="1"/>
          <p:nvPr/>
        </p:nvSpPr>
        <p:spPr>
          <a:xfrm>
            <a:off x="1900000" y="2050000"/>
            <a:ext cx="8400000" cy="4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dirty="0">
                <a:solidFill>
                  <a:srgbClr val="8E7FBF"/>
                </a:solidFill>
                <a:latin typeface="Trebuchet MS"/>
                <a:cs typeface="Trebuchet MS"/>
              </a:rPr>
              <a:t>A PRACTICAL GUIDE FOR FAMILIES</a:t>
            </a:r>
          </a:p>
        </p:txBody>
      </p:sp>
      <p:sp>
        <p:nvSpPr>
          <p:cNvPr id="17" name="title"/>
          <p:cNvSpPr txBox="1"/>
          <p:nvPr/>
        </p:nvSpPr>
        <p:spPr>
          <a:xfrm>
            <a:off x="1900000" y="2600000"/>
            <a:ext cx="84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95000"/>
              </a:lnSpc>
              <a:spcAft>
                <a:spcPts val="0"/>
              </a:spcAft>
              <a:buNone/>
            </a:pPr>
            <a:r>
              <a:rPr lang="en-US" sz="4400" b="1" dirty="0">
                <a:solidFill>
                  <a:srgbClr val="3E3A52"/>
                </a:solidFill>
                <a:latin typeface="Trebuchet MS"/>
                <a:cs typeface="Trebuchet MS"/>
              </a:rPr>
              <a:t>Home-Based Support Strategies</a:t>
            </a:r>
          </a:p>
        </p:txBody>
      </p:sp>
      <p:sp>
        <p:nvSpPr>
          <p:cNvPr id="18" name="sub"/>
          <p:cNvSpPr txBox="1"/>
          <p:nvPr/>
        </p:nvSpPr>
        <p:spPr>
          <a:xfrm>
            <a:off x="1900000" y="4050000"/>
            <a:ext cx="8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25000"/>
              </a:lnSpc>
              <a:spcAft>
                <a:spcPts val="0"/>
              </a:spcAft>
              <a:buNone/>
            </a:pPr>
            <a:r>
              <a:rPr lang="en-US" sz="1600" b="0" dirty="0">
                <a:solidFill>
                  <a:srgbClr val="6B6480"/>
                </a:solidFill>
                <a:latin typeface="Trebuchet MS"/>
                <a:cs typeface="Trebuchet MS"/>
              </a:rPr>
              <a:t>Simple, everyday ways to </a:t>
            </a:r>
            <a:r>
              <a:rPr lang="en-US" sz="1600" dirty="0">
                <a:solidFill>
                  <a:srgbClr val="6B6480"/>
                </a:solidFill>
                <a:latin typeface="Trebuchet MS"/>
                <a:cs typeface="Trebuchet MS"/>
              </a:rPr>
              <a:t>embed </a:t>
            </a:r>
            <a:r>
              <a:rPr lang="en-US" sz="1600" b="0" dirty="0">
                <a:solidFill>
                  <a:srgbClr val="6B6480"/>
                </a:solidFill>
                <a:latin typeface="Trebuchet MS"/>
                <a:cs typeface="Trebuchet MS"/>
              </a:rPr>
              <a:t>learning — built around smaller steps, clearer input, and steady practice.</a:t>
            </a:r>
          </a:p>
        </p:txBody>
      </p:sp>
    </p:spTree>
    <p:extLst>
      <p:ext uri="{BB962C8B-B14F-4D97-AF65-F5344CB8AC3E}">
        <p14:creationId xmlns:p14="http://schemas.microsoft.com/office/powerpoint/2010/main" val="1750099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g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FBF7FF"/>
              </a:gs>
              <a:gs pos="100000">
                <a:srgbClr val="EFF6FB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" name="blob1"/>
          <p:cNvSpPr/>
          <p:nvPr/>
        </p:nvSpPr>
        <p:spPr>
          <a:xfrm>
            <a:off x="9592000" y="0"/>
            <a:ext cx="2600000" cy="2600000"/>
          </a:xfrm>
          <a:prstGeom prst="ellipse">
            <a:avLst/>
          </a:prstGeom>
          <a:gradFill rotWithShape="1">
            <a:gsLst>
              <a:gs pos="0">
                <a:srgbClr val="F6E4EE"/>
              </a:gs>
              <a:gs pos="100000">
                <a:srgbClr val="E6E9FA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1" name="blob2"/>
          <p:cNvSpPr/>
          <p:nvPr/>
        </p:nvSpPr>
        <p:spPr>
          <a:xfrm>
            <a:off x="0" y="4658000"/>
            <a:ext cx="2200000" cy="2200000"/>
          </a:xfrm>
          <a:prstGeom prst="ellipse">
            <a:avLst/>
          </a:prstGeom>
          <a:gradFill rotWithShape="1">
            <a:gsLst>
              <a:gs pos="0">
                <a:srgbClr val="DFF3EC"/>
              </a:gs>
              <a:gs pos="100000">
                <a:srgbClr val="F7EED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eyebrow"/>
          <p:cNvSpPr txBox="1"/>
          <p:nvPr/>
        </p:nvSpPr>
        <p:spPr>
          <a:xfrm>
            <a:off x="838200" y="620000"/>
            <a:ext cx="8000000" cy="34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dirty="0">
                <a:solidFill>
                  <a:srgbClr val="8E7FBF"/>
                </a:solidFill>
                <a:latin typeface="Trebuchet MS"/>
                <a:cs typeface="Trebuchet MS"/>
              </a:rPr>
              <a:t>PART ONE</a:t>
            </a:r>
          </a:p>
        </p:txBody>
      </p:sp>
      <p:sp>
        <p:nvSpPr>
          <p:cNvPr id="23" name="title"/>
          <p:cNvSpPr txBox="1"/>
          <p:nvPr/>
        </p:nvSpPr>
        <p:spPr>
          <a:xfrm>
            <a:off x="838200" y="1000000"/>
            <a:ext cx="9800000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E3A52"/>
                </a:solidFill>
                <a:latin typeface="Trebuchet MS"/>
                <a:cs typeface="Trebuchet MS"/>
              </a:rPr>
              <a:t>Lighten the load</a:t>
            </a:r>
          </a:p>
        </p:txBody>
      </p:sp>
      <p:sp>
        <p:nvSpPr>
          <p:cNvPr id="24" name="card0"/>
          <p:cNvSpPr/>
          <p:nvPr/>
        </p:nvSpPr>
        <p:spPr>
          <a:xfrm>
            <a:off x="8382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F7E2EC"/>
              </a:gs>
              <a:gs pos="100000">
                <a:srgbClr val="F3E7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5" name="dot0"/>
          <p:cNvSpPr/>
          <p:nvPr/>
        </p:nvSpPr>
        <p:spPr>
          <a:xfrm>
            <a:off x="12382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num0"/>
          <p:cNvSpPr txBox="1"/>
          <p:nvPr/>
        </p:nvSpPr>
        <p:spPr>
          <a:xfrm>
            <a:off x="12382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1</a:t>
            </a:r>
          </a:p>
        </p:txBody>
      </p:sp>
      <p:sp>
        <p:nvSpPr>
          <p:cNvPr id="27" name="h0"/>
          <p:cNvSpPr txBox="1"/>
          <p:nvPr/>
        </p:nvSpPr>
        <p:spPr>
          <a:xfrm>
            <a:off x="12382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Break tasks into chunks</a:t>
            </a:r>
          </a:p>
        </p:txBody>
      </p:sp>
      <p:sp>
        <p:nvSpPr>
          <p:cNvPr id="28" name="b0"/>
          <p:cNvSpPr txBox="1"/>
          <p:nvPr/>
        </p:nvSpPr>
        <p:spPr>
          <a:xfrm>
            <a:off x="12382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Work on one task at a time where possible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Reduce the amount of material expected to complete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Let each finished chunk be a natural pause point</a:t>
            </a:r>
          </a:p>
        </p:txBody>
      </p:sp>
      <p:sp>
        <p:nvSpPr>
          <p:cNvPr id="29" name="card1"/>
          <p:cNvSpPr/>
          <p:nvPr/>
        </p:nvSpPr>
        <p:spPr>
          <a:xfrm>
            <a:off x="44434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E3F1FA"/>
              </a:gs>
              <a:gs pos="100000">
                <a:srgbClr val="E6EA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0" name="dot1"/>
          <p:cNvSpPr/>
          <p:nvPr/>
        </p:nvSpPr>
        <p:spPr>
          <a:xfrm>
            <a:off x="48434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num1"/>
          <p:cNvSpPr txBox="1"/>
          <p:nvPr/>
        </p:nvSpPr>
        <p:spPr>
          <a:xfrm>
            <a:off x="48434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2</a:t>
            </a:r>
          </a:p>
        </p:txBody>
      </p:sp>
      <p:sp>
        <p:nvSpPr>
          <p:cNvPr id="32" name="h1"/>
          <p:cNvSpPr txBox="1"/>
          <p:nvPr/>
        </p:nvSpPr>
        <p:spPr>
          <a:xfrm>
            <a:off x="48434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Keep instructions brief</a:t>
            </a:r>
          </a:p>
        </p:txBody>
      </p:sp>
      <p:sp>
        <p:nvSpPr>
          <p:cNvPr id="33" name="b1"/>
          <p:cNvSpPr txBox="1"/>
          <p:nvPr/>
        </p:nvSpPr>
        <p:spPr>
          <a:xfrm>
            <a:off x="48434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Say new information in short, direct sentences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Repeat concisely as often as needed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Be prepared to say it again later</a:t>
            </a:r>
          </a:p>
        </p:txBody>
      </p:sp>
      <p:sp>
        <p:nvSpPr>
          <p:cNvPr id="34" name="card2"/>
          <p:cNvSpPr/>
          <p:nvPr/>
        </p:nvSpPr>
        <p:spPr>
          <a:xfrm>
            <a:off x="80486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DFF2E9"/>
              </a:gs>
              <a:gs pos="100000">
                <a:srgbClr val="EAF6DE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" name="dot2"/>
          <p:cNvSpPr/>
          <p:nvPr/>
        </p:nvSpPr>
        <p:spPr>
          <a:xfrm>
            <a:off x="84486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6" name="num2"/>
          <p:cNvSpPr txBox="1"/>
          <p:nvPr/>
        </p:nvSpPr>
        <p:spPr>
          <a:xfrm>
            <a:off x="84486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3</a:t>
            </a:r>
          </a:p>
        </p:txBody>
      </p:sp>
      <p:sp>
        <p:nvSpPr>
          <p:cNvPr id="37" name="h2"/>
          <p:cNvSpPr txBox="1"/>
          <p:nvPr/>
        </p:nvSpPr>
        <p:spPr>
          <a:xfrm>
            <a:off x="84486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Ease mental processing</a:t>
            </a:r>
          </a:p>
        </p:txBody>
      </p:sp>
      <p:sp>
        <p:nvSpPr>
          <p:cNvPr id="38" name="b2"/>
          <p:cNvSpPr txBox="1"/>
          <p:nvPr/>
        </p:nvSpPr>
        <p:spPr>
          <a:xfrm>
            <a:off x="84486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Offer several oral clues for a problem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Write the key word for each clue down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 Not everything is held in mind at once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endParaRPr lang="en-US" sz="1250" b="0" dirty="0">
              <a:solidFill>
                <a:srgbClr val="6B6480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g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FBF7FF"/>
              </a:gs>
              <a:gs pos="100000">
                <a:srgbClr val="EFF6FB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blob1"/>
          <p:cNvSpPr/>
          <p:nvPr/>
        </p:nvSpPr>
        <p:spPr>
          <a:xfrm>
            <a:off x="9592000" y="0"/>
            <a:ext cx="2600000" cy="2600000"/>
          </a:xfrm>
          <a:prstGeom prst="ellipse">
            <a:avLst/>
          </a:prstGeom>
          <a:gradFill rotWithShape="1">
            <a:gsLst>
              <a:gs pos="0">
                <a:srgbClr val="F6E4EE"/>
              </a:gs>
              <a:gs pos="100000">
                <a:srgbClr val="E6E9FA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1" name="blob2"/>
          <p:cNvSpPr/>
          <p:nvPr/>
        </p:nvSpPr>
        <p:spPr>
          <a:xfrm>
            <a:off x="0" y="4658000"/>
            <a:ext cx="2200000" cy="2200000"/>
          </a:xfrm>
          <a:prstGeom prst="ellipse">
            <a:avLst/>
          </a:prstGeom>
          <a:gradFill rotWithShape="1">
            <a:gsLst>
              <a:gs pos="0">
                <a:srgbClr val="DFF3EC"/>
              </a:gs>
              <a:gs pos="100000">
                <a:srgbClr val="F7EED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2" name="eyebrow"/>
          <p:cNvSpPr txBox="1"/>
          <p:nvPr/>
        </p:nvSpPr>
        <p:spPr>
          <a:xfrm>
            <a:off x="838200" y="620000"/>
            <a:ext cx="8000000" cy="34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dirty="0">
                <a:solidFill>
                  <a:srgbClr val="8E7FBF"/>
                </a:solidFill>
                <a:latin typeface="Trebuchet MS"/>
                <a:cs typeface="Trebuchet MS"/>
              </a:rPr>
              <a:t>PART TWO</a:t>
            </a:r>
          </a:p>
        </p:txBody>
      </p:sp>
      <p:sp>
        <p:nvSpPr>
          <p:cNvPr id="43" name="title"/>
          <p:cNvSpPr txBox="1"/>
          <p:nvPr/>
        </p:nvSpPr>
        <p:spPr>
          <a:xfrm>
            <a:off x="838200" y="1000000"/>
            <a:ext cx="9800000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E3A52"/>
                </a:solidFill>
                <a:latin typeface="Trebuchet MS"/>
                <a:cs typeface="Trebuchet MS"/>
              </a:rPr>
              <a:t>Make it meaningful</a:t>
            </a:r>
          </a:p>
        </p:txBody>
      </p:sp>
      <p:sp>
        <p:nvSpPr>
          <p:cNvPr id="44" name="card0"/>
          <p:cNvSpPr/>
          <p:nvPr/>
        </p:nvSpPr>
        <p:spPr>
          <a:xfrm>
            <a:off x="8382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F7E2EC"/>
              </a:gs>
              <a:gs pos="100000">
                <a:srgbClr val="F3E7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dot0"/>
          <p:cNvSpPr/>
          <p:nvPr/>
        </p:nvSpPr>
        <p:spPr>
          <a:xfrm>
            <a:off x="12382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num0"/>
          <p:cNvSpPr txBox="1"/>
          <p:nvPr/>
        </p:nvSpPr>
        <p:spPr>
          <a:xfrm>
            <a:off x="12382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1</a:t>
            </a:r>
          </a:p>
        </p:txBody>
      </p:sp>
      <p:sp>
        <p:nvSpPr>
          <p:cNvPr id="47" name="h0"/>
          <p:cNvSpPr txBox="1"/>
          <p:nvPr/>
        </p:nvSpPr>
        <p:spPr>
          <a:xfrm>
            <a:off x="12382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Connect to real life</a:t>
            </a:r>
          </a:p>
        </p:txBody>
      </p:sp>
      <p:sp>
        <p:nvSpPr>
          <p:cNvPr id="48" name="b0"/>
          <p:cNvSpPr txBox="1"/>
          <p:nvPr/>
        </p:nvSpPr>
        <p:spPr>
          <a:xfrm>
            <a:off x="12382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Use examples your child can relate to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Tie new ideas to familiar routines and interests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Meaning makes material easier to hold onto</a:t>
            </a:r>
          </a:p>
        </p:txBody>
      </p:sp>
      <p:sp>
        <p:nvSpPr>
          <p:cNvPr id="49" name="card1"/>
          <p:cNvSpPr/>
          <p:nvPr/>
        </p:nvSpPr>
        <p:spPr>
          <a:xfrm>
            <a:off x="44434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E3F1FA"/>
              </a:gs>
              <a:gs pos="100000">
                <a:srgbClr val="E6EA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0" name="dot1"/>
          <p:cNvSpPr/>
          <p:nvPr/>
        </p:nvSpPr>
        <p:spPr>
          <a:xfrm>
            <a:off x="48434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1" name="num1"/>
          <p:cNvSpPr txBox="1"/>
          <p:nvPr/>
        </p:nvSpPr>
        <p:spPr>
          <a:xfrm>
            <a:off x="48434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2</a:t>
            </a:r>
          </a:p>
        </p:txBody>
      </p:sp>
      <p:sp>
        <p:nvSpPr>
          <p:cNvPr id="52" name="h1"/>
          <p:cNvSpPr txBox="1"/>
          <p:nvPr/>
        </p:nvSpPr>
        <p:spPr>
          <a:xfrm>
            <a:off x="48434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Teach in multiple ways</a:t>
            </a:r>
          </a:p>
        </p:txBody>
      </p:sp>
      <p:sp>
        <p:nvSpPr>
          <p:cNvPr id="53" name="b1"/>
          <p:cNvSpPr txBox="1"/>
          <p:nvPr/>
        </p:nvSpPr>
        <p:spPr>
          <a:xfrm>
            <a:off x="48434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Speak it, show it, then do it together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Create chances to physically work with the material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Model the skill before asking for it back</a:t>
            </a:r>
          </a:p>
        </p:txBody>
      </p:sp>
      <p:sp>
        <p:nvSpPr>
          <p:cNvPr id="54" name="card2"/>
          <p:cNvSpPr/>
          <p:nvPr/>
        </p:nvSpPr>
        <p:spPr>
          <a:xfrm>
            <a:off x="80486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DFF2E9"/>
              </a:gs>
              <a:gs pos="100000">
                <a:srgbClr val="EAF6DE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5" name="dot2"/>
          <p:cNvSpPr/>
          <p:nvPr/>
        </p:nvSpPr>
        <p:spPr>
          <a:xfrm>
            <a:off x="84486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6" name="num2"/>
          <p:cNvSpPr txBox="1"/>
          <p:nvPr/>
        </p:nvSpPr>
        <p:spPr>
          <a:xfrm>
            <a:off x="84486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3</a:t>
            </a:r>
          </a:p>
        </p:txBody>
      </p:sp>
      <p:sp>
        <p:nvSpPr>
          <p:cNvPr id="57" name="h2"/>
          <p:cNvSpPr txBox="1"/>
          <p:nvPr/>
        </p:nvSpPr>
        <p:spPr>
          <a:xfrm>
            <a:off x="84486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Use visual reminders</a:t>
            </a:r>
          </a:p>
        </p:txBody>
      </p:sp>
      <p:sp>
        <p:nvSpPr>
          <p:cNvPr id="58" name="b2"/>
          <p:cNvSpPr txBox="1"/>
          <p:nvPr/>
        </p:nvSpPr>
        <p:spPr>
          <a:xfrm>
            <a:off x="84486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Post the steps needed to complete a task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Keep charts or cue cards where 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Let the visual carry the memory load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dirty="0">
                <a:solidFill>
                  <a:srgbClr val="6B6480"/>
                </a:solidFill>
                <a:latin typeface="Trebuchet MS"/>
                <a:cs typeface="Trebuchet MS"/>
              </a:rPr>
              <a:t>Use songs, rhymes to support learning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Provide concrete </a:t>
            </a:r>
            <a:r>
              <a:rPr lang="en-US" sz="1250" b="0">
                <a:solidFill>
                  <a:srgbClr val="6B6480"/>
                </a:solidFill>
                <a:latin typeface="Trebuchet MS"/>
                <a:cs typeface="Trebuchet MS"/>
              </a:rPr>
              <a:t>materials </a:t>
            </a:r>
            <a:endParaRPr lang="en-US" sz="1250" b="0" dirty="0">
              <a:solidFill>
                <a:srgbClr val="6B6480"/>
              </a:solidFill>
              <a:latin typeface="Trebuchet MS"/>
              <a:cs typeface="Trebuchet MS"/>
            </a:endParaRP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endParaRPr lang="en-US" sz="1250" b="0" dirty="0">
              <a:solidFill>
                <a:srgbClr val="6B6480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g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rgbClr val="FBF7FF"/>
              </a:gs>
              <a:gs pos="100000">
                <a:srgbClr val="EFF6FB"/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blob1"/>
          <p:cNvSpPr/>
          <p:nvPr/>
        </p:nvSpPr>
        <p:spPr>
          <a:xfrm>
            <a:off x="9592000" y="0"/>
            <a:ext cx="2600000" cy="2600000"/>
          </a:xfrm>
          <a:prstGeom prst="ellipse">
            <a:avLst/>
          </a:prstGeom>
          <a:gradFill rotWithShape="1">
            <a:gsLst>
              <a:gs pos="0">
                <a:srgbClr val="F6E4EE"/>
              </a:gs>
              <a:gs pos="100000">
                <a:srgbClr val="E6E9FA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1" name="blob2"/>
          <p:cNvSpPr/>
          <p:nvPr/>
        </p:nvSpPr>
        <p:spPr>
          <a:xfrm>
            <a:off x="0" y="4658000"/>
            <a:ext cx="2200000" cy="2200000"/>
          </a:xfrm>
          <a:prstGeom prst="ellipse">
            <a:avLst/>
          </a:prstGeom>
          <a:gradFill rotWithShape="1">
            <a:gsLst>
              <a:gs pos="0">
                <a:srgbClr val="DFF3EC"/>
              </a:gs>
              <a:gs pos="100000">
                <a:srgbClr val="F7EED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2" name="eyebrow"/>
          <p:cNvSpPr txBox="1"/>
          <p:nvPr/>
        </p:nvSpPr>
        <p:spPr>
          <a:xfrm>
            <a:off x="838200" y="620000"/>
            <a:ext cx="8000000" cy="34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dirty="0">
                <a:solidFill>
                  <a:srgbClr val="8E7FBF"/>
                </a:solidFill>
                <a:latin typeface="Trebuchet MS"/>
                <a:cs typeface="Trebuchet MS"/>
              </a:rPr>
              <a:t>PART THREE</a:t>
            </a:r>
          </a:p>
        </p:txBody>
      </p:sp>
      <p:sp>
        <p:nvSpPr>
          <p:cNvPr id="63" name="title"/>
          <p:cNvSpPr txBox="1"/>
          <p:nvPr/>
        </p:nvSpPr>
        <p:spPr>
          <a:xfrm>
            <a:off x="838200" y="1000000"/>
            <a:ext cx="9800000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E3A52"/>
                </a:solidFill>
                <a:latin typeface="Trebuchet MS"/>
                <a:cs typeface="Trebuchet MS"/>
              </a:rPr>
              <a:t>Practice that sticks</a:t>
            </a:r>
          </a:p>
        </p:txBody>
      </p:sp>
      <p:sp>
        <p:nvSpPr>
          <p:cNvPr id="64" name="card0"/>
          <p:cNvSpPr/>
          <p:nvPr/>
        </p:nvSpPr>
        <p:spPr>
          <a:xfrm>
            <a:off x="8382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F7E2EC"/>
              </a:gs>
              <a:gs pos="100000">
                <a:srgbClr val="F3E7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5" name="dot0"/>
          <p:cNvSpPr/>
          <p:nvPr/>
        </p:nvSpPr>
        <p:spPr>
          <a:xfrm>
            <a:off x="12382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6" name="num0"/>
          <p:cNvSpPr txBox="1"/>
          <p:nvPr/>
        </p:nvSpPr>
        <p:spPr>
          <a:xfrm>
            <a:off x="12382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1</a:t>
            </a:r>
          </a:p>
        </p:txBody>
      </p:sp>
      <p:sp>
        <p:nvSpPr>
          <p:cNvPr id="67" name="h0"/>
          <p:cNvSpPr txBox="1"/>
          <p:nvPr/>
        </p:nvSpPr>
        <p:spPr>
          <a:xfrm>
            <a:off x="12382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Repeat the task</a:t>
            </a:r>
          </a:p>
        </p:txBody>
      </p:sp>
      <p:sp>
        <p:nvSpPr>
          <p:cNvPr id="68" name="b0"/>
          <p:cNvSpPr txBox="1"/>
          <p:nvPr/>
        </p:nvSpPr>
        <p:spPr>
          <a:xfrm>
            <a:off x="12382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Provide repeated opportunities to try again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Encourage practice to encode more into memory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Familiarity builds confidence as well as recall</a:t>
            </a:r>
          </a:p>
        </p:txBody>
      </p:sp>
      <p:sp>
        <p:nvSpPr>
          <p:cNvPr id="69" name="card1"/>
          <p:cNvSpPr/>
          <p:nvPr/>
        </p:nvSpPr>
        <p:spPr>
          <a:xfrm>
            <a:off x="44434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E3F1FA"/>
              </a:gs>
              <a:gs pos="100000">
                <a:srgbClr val="E6EAFB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0" name="dot1"/>
          <p:cNvSpPr/>
          <p:nvPr/>
        </p:nvSpPr>
        <p:spPr>
          <a:xfrm>
            <a:off x="48434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1" name="num1"/>
          <p:cNvSpPr txBox="1"/>
          <p:nvPr/>
        </p:nvSpPr>
        <p:spPr>
          <a:xfrm>
            <a:off x="48434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2</a:t>
            </a:r>
          </a:p>
        </p:txBody>
      </p:sp>
      <p:sp>
        <p:nvSpPr>
          <p:cNvPr id="72" name="h1"/>
          <p:cNvSpPr txBox="1"/>
          <p:nvPr/>
        </p:nvSpPr>
        <p:spPr>
          <a:xfrm>
            <a:off x="48434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Space it out</a:t>
            </a:r>
          </a:p>
        </p:txBody>
      </p:sp>
      <p:sp>
        <p:nvSpPr>
          <p:cNvPr id="73" name="b1"/>
          <p:cNvSpPr txBox="1"/>
          <p:nvPr/>
        </p:nvSpPr>
        <p:spPr>
          <a:xfrm>
            <a:off x="48434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Practise in short sessions through the day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Spaced practice beats one long session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Little and often is the goal</a:t>
            </a:r>
          </a:p>
        </p:txBody>
      </p:sp>
      <p:sp>
        <p:nvSpPr>
          <p:cNvPr id="74" name="card2"/>
          <p:cNvSpPr/>
          <p:nvPr/>
        </p:nvSpPr>
        <p:spPr>
          <a:xfrm>
            <a:off x="8048600" y="2150000"/>
            <a:ext cx="3305200" cy="3700000"/>
          </a:xfrm>
          <a:prstGeom prst="roundRect">
            <a:avLst>
              <a:gd name="adj" fmla="val 9000"/>
            </a:avLst>
          </a:prstGeom>
          <a:gradFill rotWithShape="1">
            <a:gsLst>
              <a:gs pos="0">
                <a:srgbClr val="DFF2E9"/>
              </a:gs>
              <a:gs pos="100000">
                <a:srgbClr val="EAF6DE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5" name="dot2"/>
          <p:cNvSpPr/>
          <p:nvPr/>
        </p:nvSpPr>
        <p:spPr>
          <a:xfrm>
            <a:off x="8448600" y="2570000"/>
            <a:ext cx="520000" cy="5200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FFFF"/>
              </a:gs>
            </a:gsLst>
            <a:lin ang="2700000" scaled="0"/>
          </a:gra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6" name="num2"/>
          <p:cNvSpPr txBox="1"/>
          <p:nvPr/>
        </p:nvSpPr>
        <p:spPr>
          <a:xfrm>
            <a:off x="8448600" y="2695000"/>
            <a:ext cx="52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dirty="0">
                <a:solidFill>
                  <a:srgbClr val="8E7FBF"/>
                </a:solidFill>
                <a:latin typeface="Trebuchet MS"/>
                <a:cs typeface="Trebuchet MS"/>
              </a:rPr>
              <a:t>3</a:t>
            </a:r>
          </a:p>
        </p:txBody>
      </p:sp>
      <p:sp>
        <p:nvSpPr>
          <p:cNvPr id="77" name="h2"/>
          <p:cNvSpPr txBox="1"/>
          <p:nvPr/>
        </p:nvSpPr>
        <p:spPr>
          <a:xfrm>
            <a:off x="8448600" y="3230000"/>
            <a:ext cx="2505200" cy="740000"/>
          </a:xfrm>
          <a:prstGeom prst="rect">
            <a:avLst/>
          </a:prstGeom>
          <a:noFill/>
        </p:spPr>
        <p:txBody>
          <a:bodyPr wrap="square" lIns="0" tIns="0" rIns="0" bIns="0" anchor="b">
            <a:normAutofit/>
          </a:bodyPr>
          <a:lstStyle/>
          <a:p>
            <a:pPr marL="0" indent="0" algn="l">
              <a:lnSpc>
                <a:spcPct val="105000"/>
              </a:lnSpc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E3A52"/>
                </a:solidFill>
                <a:latin typeface="Trebuchet MS"/>
                <a:cs typeface="Trebuchet MS"/>
              </a:rPr>
              <a:t>Keep it steady</a:t>
            </a:r>
          </a:p>
        </p:txBody>
      </p:sp>
      <p:sp>
        <p:nvSpPr>
          <p:cNvPr id="78" name="b2"/>
          <p:cNvSpPr txBox="1"/>
          <p:nvPr/>
        </p:nvSpPr>
        <p:spPr>
          <a:xfrm>
            <a:off x="8448600" y="4100000"/>
            <a:ext cx="2505200" cy="1400000"/>
          </a:xfrm>
          <a:prstGeom prst="rect">
            <a:avLst/>
          </a:prstGeom>
          <a:noFill/>
        </p:spPr>
        <p:txBody>
          <a:bodyPr wrap="square" lIns="0" tIns="0" rIns="0" bIns="0" anchor="t">
            <a:normAutofit lnSpcReduction="10000"/>
          </a:bodyPr>
          <a:lstStyle/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Return to skills across days, not just hours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Celebrate small, visible progress</a:t>
            </a:r>
          </a:p>
          <a:p>
            <a:pPr marL="228600" indent="-228600" algn="l">
              <a:lnSpc>
                <a:spcPct val="125000"/>
              </a:lnSpc>
              <a:spcAft>
                <a:spcPts val="300"/>
              </a:spcAft>
              <a:buFont typeface="Arial"/>
              <a:buChar char="•"/>
            </a:pPr>
            <a:r>
              <a:rPr lang="en-US" sz="1250" b="0" dirty="0">
                <a:solidFill>
                  <a:srgbClr val="6B6480"/>
                </a:solidFill>
                <a:latin typeface="Trebuchet MS"/>
                <a:cs typeface="Trebuchet MS"/>
              </a:rPr>
              <a:t>Adjust the pace to how the day is going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294</Words>
  <Application>Microsoft Office PowerPoint</Application>
  <PresentationFormat>Widescreen</PresentationFormat>
  <Paragraphs>56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Rajshree  Singh</dc:creator>
  <cp:lastModifiedBy>Rajshree  Singh</cp:lastModifiedBy>
  <cp:revision>1</cp:revision>
  <dcterms:created xsi:type="dcterms:W3CDTF">2026-07-31T13:42:43Z</dcterms:created>
  <dcterms:modified xsi:type="dcterms:W3CDTF">2026-08-01T01:11:50Z</dcterms:modified>
</cp:coreProperties>
</file>